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6"/>
  </p:notesMasterIdLst>
  <p:sldIdLst>
    <p:sldId id="256" r:id="rId2"/>
    <p:sldId id="319" r:id="rId3"/>
    <p:sldId id="359" r:id="rId4"/>
    <p:sldId id="439" r:id="rId5"/>
    <p:sldId id="260" r:id="rId6"/>
    <p:sldId id="261" r:id="rId7"/>
    <p:sldId id="262" r:id="rId8"/>
    <p:sldId id="263" r:id="rId9"/>
    <p:sldId id="361" r:id="rId10"/>
    <p:sldId id="362" r:id="rId11"/>
    <p:sldId id="393" r:id="rId12"/>
    <p:sldId id="367" r:id="rId13"/>
    <p:sldId id="394" r:id="rId14"/>
    <p:sldId id="397" r:id="rId15"/>
    <p:sldId id="433" r:id="rId16"/>
    <p:sldId id="429" r:id="rId17"/>
    <p:sldId id="430" r:id="rId18"/>
    <p:sldId id="400" r:id="rId19"/>
    <p:sldId id="432" r:id="rId20"/>
    <p:sldId id="431" r:id="rId21"/>
    <p:sldId id="356" r:id="rId22"/>
    <p:sldId id="360" r:id="rId23"/>
    <p:sldId id="363" r:id="rId24"/>
    <p:sldId id="364" r:id="rId25"/>
    <p:sldId id="365" r:id="rId26"/>
    <p:sldId id="366" r:id="rId27"/>
    <p:sldId id="434" r:id="rId28"/>
    <p:sldId id="435" r:id="rId29"/>
    <p:sldId id="436" r:id="rId30"/>
    <p:sldId id="437" r:id="rId31"/>
    <p:sldId id="438" r:id="rId32"/>
    <p:sldId id="346" r:id="rId33"/>
    <p:sldId id="357" r:id="rId34"/>
    <p:sldId id="34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22" d="100"/>
          <a:sy n="122" d="100"/>
        </p:scale>
        <p:origin x="12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55086-4508-46F8-B8AF-02CCFAFF424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940C-3D17-4A1F-BD88-E903A58D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261C21-AFE1-4982-9B88-5DBE5C41B38F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1800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A97E-08E6-46C7-8A6D-6E1F4681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5B4B-4AD7-4FDF-87A3-861151C3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use IDLE for all examples in class</a:t>
            </a:r>
          </a:p>
          <a:p>
            <a:r>
              <a:rPr lang="en-US" dirty="0"/>
              <a:t>There are other Python IDEs, some with more power, but IDLE comes with Python</a:t>
            </a:r>
          </a:p>
          <a:p>
            <a:r>
              <a:rPr lang="en-US" dirty="0"/>
              <a:t>You can use IDLE interactively</a:t>
            </a:r>
          </a:p>
          <a:p>
            <a:pPr lvl="1"/>
            <a:r>
              <a:rPr lang="en-US" dirty="0"/>
              <a:t>Every line you type in is executed</a:t>
            </a:r>
          </a:p>
          <a:p>
            <a:pPr lvl="1"/>
            <a:r>
              <a:rPr lang="en-US" dirty="0"/>
              <a:t>Called a read-eval-print loop (or REPL)</a:t>
            </a:r>
          </a:p>
          <a:p>
            <a:r>
              <a:rPr lang="en-US" dirty="0"/>
              <a:t>You can also have IDLE run a file that was written earlier</a:t>
            </a:r>
          </a:p>
          <a:p>
            <a:pPr lvl="1"/>
            <a:r>
              <a:rPr lang="en-US" dirty="0"/>
              <a:t>This is how you will turn in most of your assignments</a:t>
            </a:r>
          </a:p>
          <a:p>
            <a:r>
              <a:rPr lang="en-US" dirty="0"/>
              <a:t>Both ways of running IDLE are useful</a:t>
            </a:r>
          </a:p>
        </p:txBody>
      </p:sp>
    </p:spTree>
    <p:extLst>
      <p:ext uri="{BB962C8B-B14F-4D97-AF65-F5344CB8AC3E}">
        <p14:creationId xmlns:p14="http://schemas.microsoft.com/office/powerpoint/2010/main" val="42466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type has a number of </a:t>
            </a:r>
            <a:r>
              <a:rPr lang="en-US" b="1" dirty="0"/>
              <a:t>literals</a:t>
            </a:r>
            <a:r>
              <a:rPr lang="en-US" dirty="0"/>
              <a:t> associated with it</a:t>
            </a:r>
          </a:p>
          <a:p>
            <a:r>
              <a:rPr lang="en-US" dirty="0"/>
              <a:t>A </a:t>
            </a:r>
            <a:r>
              <a:rPr lang="en-US" b="1" dirty="0"/>
              <a:t>literal</a:t>
            </a:r>
            <a:r>
              <a:rPr lang="en-US" dirty="0"/>
              <a:t> is a concrete value within a given type</a:t>
            </a:r>
          </a:p>
          <a:p>
            <a:r>
              <a:rPr lang="en-US" b="1" dirty="0"/>
              <a:t>Literals</a:t>
            </a:r>
            <a:r>
              <a:rPr lang="en-US" dirty="0"/>
              <a:t> for the integer type are numbers exactly like what you would expect: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115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-9837461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5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A77E-2FFA-42C5-A5FD-C2CCC00D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start by using IDLE as a REPL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7891-12B6-4515-AA16-CDE8390A8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type literals and operations and see what the results are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B04B75-7E42-4B69-83CF-FA8A330DB303}"/>
              </a:ext>
            </a:extLst>
          </p:cNvPr>
          <p:cNvSpPr txBox="1">
            <a:spLocks/>
          </p:cNvSpPr>
          <p:nvPr/>
        </p:nvSpPr>
        <p:spPr>
          <a:xfrm>
            <a:off x="609600" y="3124200"/>
            <a:ext cx="10972800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5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&gt;&gt;&gt; 4 - 10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-6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1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33566"/>
          </a:xfrm>
        </p:spPr>
        <p:txBody>
          <a:bodyPr>
            <a:normAutofit fontScale="92500"/>
          </a:bodyPr>
          <a:lstStyle/>
          <a:p>
            <a:r>
              <a:rPr lang="en-US" dirty="0"/>
              <a:t>It is also possible to create </a:t>
            </a:r>
            <a:r>
              <a:rPr lang="en-US" b="1" dirty="0"/>
              <a:t>variables</a:t>
            </a:r>
            <a:r>
              <a:rPr lang="en-US" dirty="0"/>
              <a:t> for each data type</a:t>
            </a:r>
          </a:p>
          <a:p>
            <a:r>
              <a:rPr lang="en-US" dirty="0"/>
              <a:t>Think of a variable as a "box" that you can put values into</a:t>
            </a:r>
          </a:p>
          <a:p>
            <a:r>
              <a:rPr lang="en-US" dirty="0"/>
              <a:t>The name of a variable is an </a:t>
            </a:r>
            <a:r>
              <a:rPr lang="en-US" b="1" dirty="0"/>
              <a:t>identifier</a:t>
            </a:r>
          </a:p>
          <a:p>
            <a:r>
              <a:rPr lang="en-US" dirty="0"/>
              <a:t>The type of a variable is whatever you've most recently put into it</a:t>
            </a:r>
          </a:p>
          <a:p>
            <a:r>
              <a:rPr lang="en-US" dirty="0"/>
              <a:t>The following creates a variable called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that currently holds an integer</a:t>
            </a:r>
          </a:p>
          <a:p>
            <a:r>
              <a:rPr lang="en-US" dirty="0"/>
              <a:t>Then, we multiply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by 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257800"/>
            <a:ext cx="10972800" cy="1371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42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&gt;&gt;&gt; 3 *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126</a:t>
            </a:r>
          </a:p>
        </p:txBody>
      </p:sp>
    </p:spTree>
    <p:extLst>
      <p:ext uri="{BB962C8B-B14F-4D97-AF65-F5344CB8AC3E}">
        <p14:creationId xmlns:p14="http://schemas.microsoft.com/office/powerpoint/2010/main" val="6868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value of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Python variables are not like variables in math which have a fixed (but unknown) value</a:t>
            </a:r>
          </a:p>
          <a:p>
            <a:r>
              <a:rPr lang="en-US" dirty="0"/>
              <a:t>Instead, a Python variable can be changed by a line of code</a:t>
            </a:r>
          </a:p>
          <a:p>
            <a:r>
              <a:rPr lang="en-US" dirty="0"/>
              <a:t>We use the </a:t>
            </a:r>
            <a:r>
              <a:rPr lang="en-US" b="1" dirty="0"/>
              <a:t>assignment operator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/>
              <a:t>)</a:t>
            </a:r>
            <a:r>
              <a:rPr lang="en-US" dirty="0"/>
              <a:t> to change the value of a variable as follows: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first time,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is 126, but the second time, it's 15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429000"/>
            <a:ext cx="10972800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42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&gt;&gt;&gt; 3 *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126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&gt;&gt;&gt; 3 *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15</a:t>
            </a:r>
            <a:endParaRPr lang="en-US" sz="32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E89F-6298-48F1-B235-CDECEBA9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1AEF-21A6-4B8B-95A7-0ABD1C0D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016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Mathematicians often use really short variable names like </a:t>
            </a:r>
            <a:r>
              <a:rPr lang="en-US" i="1" dirty="0"/>
              <a:t>x</a:t>
            </a:r>
            <a:r>
              <a:rPr lang="en-US" dirty="0"/>
              <a:t> or </a:t>
            </a:r>
            <a:r>
              <a:rPr lang="en-US" i="1" dirty="0"/>
              <a:t>y</a:t>
            </a:r>
          </a:p>
          <a:p>
            <a:r>
              <a:rPr lang="en-US" dirty="0"/>
              <a:t>In Python, the variable names can be longer</a:t>
            </a:r>
          </a:p>
          <a:p>
            <a:r>
              <a:rPr lang="en-US" dirty="0"/>
              <a:t>Choose name that are descriptive</a:t>
            </a:r>
          </a:p>
          <a:p>
            <a:r>
              <a:rPr lang="en-US" dirty="0"/>
              <a:t>Variables have to start with a letter (or an underscore) and then can have letters, underscores, or numbers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Spaces aren't allowed in a variable name</a:t>
            </a:r>
          </a:p>
          <a:p>
            <a:r>
              <a:rPr lang="en-US" dirty="0"/>
              <a:t>The book uses camel-case</a:t>
            </a:r>
          </a:p>
          <a:p>
            <a:pPr lvl="1"/>
            <a:r>
              <a:rPr lang="en-US" dirty="0"/>
              <a:t>To make it more readable, each word in a multi-word variable name is capitalized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EA46-D1E7-4D6E-88CC-523DA73ADB91}"/>
              </a:ext>
            </a:extLst>
          </p:cNvPr>
          <p:cNvSpPr txBox="1">
            <a:spLocks/>
          </p:cNvSpPr>
          <p:nvPr/>
        </p:nvSpPr>
        <p:spPr>
          <a:xfrm>
            <a:off x="609600" y="5791200"/>
            <a:ext cx="109728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awesomeVariable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15</a:t>
            </a:r>
            <a:endParaRPr lang="en-US" sz="32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937843-DF80-45D4-97AF-7350769A6224}"/>
              </a:ext>
            </a:extLst>
          </p:cNvPr>
          <p:cNvSpPr txBox="1">
            <a:spLocks/>
          </p:cNvSpPr>
          <p:nvPr/>
        </p:nvSpPr>
        <p:spPr>
          <a:xfrm>
            <a:off x="609600" y="32004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&gt;&gt;&gt; rainfall = 2.61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&gt;&gt;&gt; top10 = 21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&gt;&gt;&gt; 5fingers = 19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&gt;&gt;&gt; first number = 42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32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B46E7E04-BA25-4194-88B3-994DB3E72D30}"/>
              </a:ext>
            </a:extLst>
          </p:cNvPr>
          <p:cNvSpPr/>
          <p:nvPr/>
        </p:nvSpPr>
        <p:spPr>
          <a:xfrm>
            <a:off x="5562600" y="3276599"/>
            <a:ext cx="2514600" cy="53339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Legal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8DF7657-6FA4-42FC-B5C6-6AB8E4CBE44C}"/>
              </a:ext>
            </a:extLst>
          </p:cNvPr>
          <p:cNvSpPr/>
          <p:nvPr/>
        </p:nvSpPr>
        <p:spPr>
          <a:xfrm>
            <a:off x="5562600" y="3962400"/>
            <a:ext cx="2514600" cy="53339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Illegal</a:t>
            </a:r>
          </a:p>
        </p:txBody>
      </p:sp>
    </p:spTree>
    <p:extLst>
      <p:ext uri="{BB962C8B-B14F-4D97-AF65-F5344CB8AC3E}">
        <p14:creationId xmlns:p14="http://schemas.microsoft.com/office/powerpoint/2010/main" val="35882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527E-DCAE-445C-84EA-77167D94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2B6E-B662-4B78-A0F6-8FDF4EF4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968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Python has a number of operators that work with integers and floating-point (decimal) numbers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85E9A8-589E-4755-8926-2D9FDD5B1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06005"/>
              </p:ext>
            </p:extLst>
          </p:nvPr>
        </p:nvGraphicFramePr>
        <p:xfrm>
          <a:off x="692169" y="2819400"/>
          <a:ext cx="108076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1011919896"/>
                    </a:ext>
                  </a:extLst>
                </a:gridCol>
                <a:gridCol w="3924999">
                  <a:extLst>
                    <a:ext uri="{9D8B030D-6E8A-4147-A177-3AD203B41FA5}">
                      <a16:colId xmlns:a16="http://schemas.microsoft.com/office/drawing/2014/main" val="1661323809"/>
                    </a:ext>
                  </a:extLst>
                </a:gridCol>
                <a:gridCol w="1460818">
                  <a:extLst>
                    <a:ext uri="{9D8B030D-6E8A-4147-A177-3AD203B41FA5}">
                      <a16:colId xmlns:a16="http://schemas.microsoft.com/office/drawing/2014/main" val="2748890891"/>
                    </a:ext>
                  </a:extLst>
                </a:gridCol>
                <a:gridCol w="3973727">
                  <a:extLst>
                    <a:ext uri="{9D8B030D-6E8A-4147-A177-3AD203B41FA5}">
                      <a16:colId xmlns:a16="http://schemas.microsoft.com/office/drawing/2014/main" val="242066547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440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+ 7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4613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122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*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756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Integer division (round down)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//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73755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Regular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/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0.7142857142857143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132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Modulo (remainder)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5 %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3338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Exponentiation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**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6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91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EEBE-05E7-4D93-B0A4-D3C08A20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DD1B-5AE1-4A97-B97D-00785603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2527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can do complicated expressions</a:t>
            </a:r>
          </a:p>
          <a:p>
            <a:r>
              <a:rPr lang="en-US" dirty="0"/>
              <a:t>Just like math, there's an order of operations that determines which operations happen first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28F4C6-0334-45FE-B7DF-2DDDC05A4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44401"/>
              </p:ext>
            </p:extLst>
          </p:nvPr>
        </p:nvGraphicFramePr>
        <p:xfrm>
          <a:off x="1489085" y="3124200"/>
          <a:ext cx="92138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420">
                  <a:extLst>
                    <a:ext uri="{9D8B030D-6E8A-4147-A177-3AD203B41FA5}">
                      <a16:colId xmlns:a16="http://schemas.microsoft.com/office/drawing/2014/main" val="1011919896"/>
                    </a:ext>
                  </a:extLst>
                </a:gridCol>
                <a:gridCol w="4365811">
                  <a:extLst>
                    <a:ext uri="{9D8B030D-6E8A-4147-A177-3AD203B41FA5}">
                      <a16:colId xmlns:a16="http://schemas.microsoft.com/office/drawing/2014/main" val="1661323809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748890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Evaluation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440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Parentheses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Left to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4613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Exponentiation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Right to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122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 // /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Multiplication and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Left to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756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Addition and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Left to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73755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88DFE0-7C39-4674-8DBB-2927ABB50A88}"/>
              </a:ext>
            </a:extLst>
          </p:cNvPr>
          <p:cNvSpPr txBox="1">
            <a:spLocks/>
          </p:cNvSpPr>
          <p:nvPr/>
        </p:nvSpPr>
        <p:spPr>
          <a:xfrm>
            <a:off x="609600" y="5638800"/>
            <a:ext cx="10972800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3 * (4 + 2) / 8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2.25</a:t>
            </a:r>
          </a:p>
        </p:txBody>
      </p:sp>
    </p:spTree>
    <p:extLst>
      <p:ext uri="{BB962C8B-B14F-4D97-AF65-F5344CB8AC3E}">
        <p14:creationId xmlns:p14="http://schemas.microsoft.com/office/powerpoint/2010/main" val="25018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6444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You'll use integers often in programming</a:t>
            </a:r>
          </a:p>
          <a:p>
            <a:pPr lvl="1"/>
            <a:r>
              <a:rPr lang="en-US" dirty="0"/>
              <a:t>They're surprisingly versatile!</a:t>
            </a:r>
          </a:p>
          <a:p>
            <a:r>
              <a:rPr lang="en-US" dirty="0"/>
              <a:t>Sometimes, however, you need to represent numbers with a fractional part</a:t>
            </a:r>
          </a:p>
          <a:p>
            <a:r>
              <a:rPr lang="en-US" dirty="0"/>
              <a:t>Such numbers are called </a:t>
            </a:r>
            <a:r>
              <a:rPr lang="en-US" b="1" dirty="0"/>
              <a:t>floating-point numbers</a:t>
            </a:r>
            <a:r>
              <a:rPr lang="en-US" dirty="0"/>
              <a:t> in computer science, because they store a representation of a number with a floating (moving) decimal point</a:t>
            </a:r>
          </a:p>
          <a:p>
            <a:r>
              <a:rPr lang="en-US" dirty="0"/>
              <a:t>Integers in Python are exact, but floating-point numbers are approximate</a:t>
            </a:r>
          </a:p>
          <a:p>
            <a:r>
              <a:rPr lang="en-US" dirty="0"/>
              <a:t>You can write them normally or in scientific notation where a number after e means multiplied by 10 raised to that number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419600"/>
            <a:ext cx="10972800" cy="2133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3.14159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3.14159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1.75e7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17500000.0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B2FD-0890-4DDE-8A3B-D474CDA2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between integers and floating-point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00C3-3916-4EF6-A3EB-F65A5788A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math, there's no difference between 3 and 3.0</a:t>
            </a:r>
          </a:p>
          <a:p>
            <a:r>
              <a:rPr lang="en-US" dirty="0"/>
              <a:t>In Python, the difference is there, but it's subtle</a:t>
            </a:r>
          </a:p>
          <a:p>
            <a:r>
              <a:rPr lang="en-US" dirty="0"/>
              <a:t>You can convert between the integers and floating-point variables using the following functions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49CECA-90CE-4C06-AB11-D0669ED1B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81921"/>
              </p:ext>
            </p:extLst>
          </p:nvPr>
        </p:nvGraphicFramePr>
        <p:xfrm>
          <a:off x="609600" y="4114800"/>
          <a:ext cx="1093961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755">
                  <a:extLst>
                    <a:ext uri="{9D8B030D-6E8A-4147-A177-3AD203B41FA5}">
                      <a16:colId xmlns:a16="http://schemas.microsoft.com/office/drawing/2014/main" val="1011919896"/>
                    </a:ext>
                  </a:extLst>
                </a:gridCol>
                <a:gridCol w="4695656">
                  <a:extLst>
                    <a:ext uri="{9D8B030D-6E8A-4147-A177-3AD203B41FA5}">
                      <a16:colId xmlns:a16="http://schemas.microsoft.com/office/drawing/2014/main" val="1661323809"/>
                    </a:ext>
                  </a:extLst>
                </a:gridCol>
                <a:gridCol w="2046559">
                  <a:extLst>
                    <a:ext uri="{9D8B030D-6E8A-4147-A177-3AD203B41FA5}">
                      <a16:colId xmlns:a16="http://schemas.microsoft.com/office/drawing/2014/main" val="2748890891"/>
                    </a:ext>
                  </a:extLst>
                </a:gridCol>
                <a:gridCol w="1458641">
                  <a:extLst>
                    <a:ext uri="{9D8B030D-6E8A-4147-A177-3AD203B41FA5}">
                      <a16:colId xmlns:a16="http://schemas.microsoft.com/office/drawing/2014/main" val="266911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440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float(number)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Convert to floating-point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54613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Convert to integer, dropping fractional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int(2.7)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122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round(value)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Round to the nearest integer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round(2.7)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37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Syllabus</a:t>
            </a:r>
          </a:p>
          <a:p>
            <a:r>
              <a:rPr lang="en-US"/>
              <a:t>Problem solving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B8B2-4C9F-407B-A5D9-373D5944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Python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C73B4-F175-4B68-BD12-6FBFFCC29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Basic output is done with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print()</a:t>
            </a:r>
          </a:p>
          <a:p>
            <a:r>
              <a:rPr lang="en-US" dirty="0"/>
              <a:t>Put what you want to print inside the parentheses</a:t>
            </a:r>
          </a:p>
          <a:p>
            <a:r>
              <a:rPr lang="en-US" dirty="0"/>
              <a:t>You can print:</a:t>
            </a:r>
          </a:p>
          <a:p>
            <a:pPr lvl="1"/>
            <a:r>
              <a:rPr lang="en-US" dirty="0"/>
              <a:t>Any text enclosed in single or double quotes: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print('43 eggplants')</a:t>
            </a:r>
          </a:p>
          <a:p>
            <a:pPr lvl="1"/>
            <a:r>
              <a:rPr lang="en-US" dirty="0"/>
              <a:t>Any integer:</a:t>
            </a:r>
          </a:p>
          <a:p>
            <a:pPr marL="3429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print(43)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Any floating-point number: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print(23.984)</a:t>
            </a:r>
          </a:p>
          <a:p>
            <a:pPr lvl="1"/>
            <a:r>
              <a:rPr lang="en-US" dirty="0"/>
              <a:t>Even complex numbers: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print(5 + 7j)</a:t>
            </a:r>
          </a:p>
          <a:p>
            <a:r>
              <a:rPr lang="en-US" dirty="0"/>
              <a:t>If you want multiple things to go on the same line, you can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 with more than one argument:</a:t>
            </a:r>
          </a:p>
          <a:p>
            <a:pPr marL="89154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print(99, 'red', 'balloons')</a:t>
            </a:r>
            <a:endParaRPr lang="en-US" dirty="0"/>
          </a:p>
          <a:p>
            <a:r>
              <a:rPr lang="en-US" dirty="0"/>
              <a:t>By default, they will be printed with a space between each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Instead of one print statement, we can have several: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statement is an instruction to the computer</a:t>
            </a:r>
          </a:p>
          <a:p>
            <a:r>
              <a:rPr lang="en-US" dirty="0"/>
              <a:t>They are printed in order, one by one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43200"/>
            <a:ext cx="10972800" cy="1676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'Hello, world!')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'Hello, galaxy!'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'Goodbye, world!'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 a case sensitive language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is not the same 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print('Word!') </a:t>
            </a:r>
            <a:r>
              <a:rPr lang="en-US" dirty="0"/>
              <a:t>prints correctly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Print('Word!')</a:t>
            </a:r>
            <a:r>
              <a:rPr lang="en-US" dirty="0"/>
              <a:t>  causes an error</a:t>
            </a:r>
          </a:p>
        </p:txBody>
      </p:sp>
    </p:spTree>
    <p:extLst>
      <p:ext uri="{BB962C8B-B14F-4D97-AF65-F5344CB8AC3E}">
        <p14:creationId xmlns:p14="http://schemas.microsoft.com/office/powerpoint/2010/main" val="1942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50828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Python</a:t>
            </a:r>
            <a:r>
              <a:rPr lang="en-US" b="1" dirty="0"/>
              <a:t> </a:t>
            </a:r>
            <a:r>
              <a:rPr lang="en-US" dirty="0"/>
              <a:t>doesn't care about whitespace </a:t>
            </a:r>
            <a:r>
              <a:rPr lang="en-US" b="1" dirty="0"/>
              <a:t>within</a:t>
            </a:r>
            <a:r>
              <a:rPr lang="en-US" dirty="0"/>
              <a:t> a line of code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is the same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whitespace at the </a:t>
            </a:r>
            <a:r>
              <a:rPr lang="en-US" b="1" dirty="0"/>
              <a:t>beginning</a:t>
            </a:r>
            <a:r>
              <a:rPr lang="en-US" dirty="0"/>
              <a:t> of a line of code </a:t>
            </a:r>
            <a:r>
              <a:rPr lang="en-US" b="1" dirty="0"/>
              <a:t>matters</a:t>
            </a:r>
            <a:r>
              <a:rPr lang="en-US" dirty="0"/>
              <a:t>!</a:t>
            </a:r>
          </a:p>
          <a:p>
            <a:r>
              <a:rPr lang="en-US" dirty="0"/>
              <a:t>The following will cause an error: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Indentation is important in Python, so don't indent without reason!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86000"/>
            <a:ext cx="109728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'Hello, world!'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81400"/>
            <a:ext cx="10972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  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   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'Hello, world!'  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181600"/>
            <a:ext cx="9833149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print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'Hello, world!'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6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can be confusing</a:t>
            </a:r>
          </a:p>
          <a:p>
            <a:r>
              <a:rPr lang="en-US" dirty="0"/>
              <a:t>Sometimes you want to leave notes for yourself or anyone else who is reading your code</a:t>
            </a:r>
          </a:p>
          <a:p>
            <a:r>
              <a:rPr lang="en-US" dirty="0"/>
              <a:t>The standard way to do this is by using comments</a:t>
            </a:r>
          </a:p>
          <a:p>
            <a:r>
              <a:rPr lang="en-US" dirty="0"/>
              <a:t>Although comments appear in the code, they do not affect the final program</a:t>
            </a:r>
          </a:p>
        </p:txBody>
      </p:sp>
    </p:spTree>
    <p:extLst>
      <p:ext uri="{BB962C8B-B14F-4D97-AF65-F5344CB8AC3E}">
        <p14:creationId xmlns:p14="http://schemas.microsoft.com/office/powerpoint/2010/main" val="12899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32540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Single line comments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#</a:t>
            </a:r>
          </a:p>
          <a:p>
            <a:r>
              <a:rPr lang="en-US" dirty="0"/>
              <a:t>Everything after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 is a comment and doesn't affect the execution of the program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Sometimes, you want to comment out a section of code to see what happens if it doesn't run</a:t>
            </a:r>
          </a:p>
          <a:p>
            <a:r>
              <a:rPr lang="en-US" dirty="0"/>
              <a:t>To do that in Python, put triple apostrophe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  <a:r>
              <a:rPr lang="en-US" dirty="0"/>
              <a:t>) on a line by itself before the code and another after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95600"/>
            <a:ext cx="109728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'Hi!'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 this is a comment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53000"/>
            <a:ext cx="10972800" cy="1676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'''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print('Hi!')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print('Bye!)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print('No one will see this!')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'''</a:t>
            </a:r>
          </a:p>
        </p:txBody>
      </p:sp>
    </p:spTree>
    <p:extLst>
      <p:ext uri="{BB962C8B-B14F-4D97-AF65-F5344CB8AC3E}">
        <p14:creationId xmlns:p14="http://schemas.microsoft.com/office/powerpoint/2010/main" val="17241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070A-2AEE-43DC-A981-24584B4C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815A-3CC0-46F5-83E5-2607E415F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C8B735-CC70-4DFC-8FB3-CD3E9A50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BDFAB-DF89-4C5C-9E85-50967560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Turtle is a tool that lets us draw simple pictures in Python</a:t>
            </a:r>
          </a:p>
          <a:p>
            <a:r>
              <a:rPr lang="en-US" dirty="0"/>
              <a:t>To use Turtle, we first have to import the turtle library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 we have to create a turtle</a:t>
            </a:r>
          </a:p>
          <a:p>
            <a:r>
              <a:rPr lang="en-US" dirty="0"/>
              <a:t>I name mine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yertle</a:t>
            </a:r>
            <a:r>
              <a:rPr lang="en-US" dirty="0"/>
              <a:t>, but you can name it any legal variable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Don't worry too much about this syntax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711546-22A7-40DF-8958-53C3AAC54076}"/>
              </a:ext>
            </a:extLst>
          </p:cNvPr>
          <p:cNvSpPr txBox="1">
            <a:spLocks/>
          </p:cNvSpPr>
          <p:nvPr/>
        </p:nvSpPr>
        <p:spPr>
          <a:xfrm>
            <a:off x="611080" y="2971800"/>
            <a:ext cx="10972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turtle</a:t>
            </a:r>
            <a:endParaRPr lang="en-US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12012F-7908-476D-B3EF-84187720B98C}"/>
              </a:ext>
            </a:extLst>
          </p:cNvPr>
          <p:cNvSpPr txBox="1">
            <a:spLocks/>
          </p:cNvSpPr>
          <p:nvPr/>
        </p:nvSpPr>
        <p:spPr>
          <a:xfrm>
            <a:off x="609600" y="4953000"/>
            <a:ext cx="10972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yertle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turtle.Turtle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626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6455-4169-42C3-A2FA-4AFD83C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E0B5-A06F-42CC-BEF3-C6464CB1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7112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turtle object has </a:t>
            </a:r>
            <a:r>
              <a:rPr lang="en-US" b="1" dirty="0"/>
              <a:t>methods</a:t>
            </a:r>
          </a:p>
          <a:p>
            <a:r>
              <a:rPr lang="en-US" dirty="0"/>
              <a:t>Methods let us tell the turtle to do things or ask it questions</a:t>
            </a:r>
          </a:p>
          <a:p>
            <a:r>
              <a:rPr lang="en-US" dirty="0"/>
              <a:t>To call a method, you say the name of the turtle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yertle</a:t>
            </a:r>
            <a:r>
              <a:rPr lang="en-US" dirty="0"/>
              <a:t>, in my case), you put a dot, then you put the name of the method you want, then parentheses, and sometimes information between the parentheses</a:t>
            </a:r>
          </a:p>
          <a:p>
            <a:pPr lvl="1"/>
            <a:r>
              <a:rPr lang="en-US" dirty="0"/>
              <a:t>The extra information are called </a:t>
            </a:r>
            <a:r>
              <a:rPr lang="en-US" b="1" dirty="0"/>
              <a:t>parameters</a:t>
            </a:r>
          </a:p>
          <a:p>
            <a:r>
              <a:rPr lang="en-US" dirty="0"/>
              <a:t>For example, to make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yertle</a:t>
            </a:r>
            <a:r>
              <a:rPr lang="en-US" dirty="0"/>
              <a:t> move forward 100 steps, type: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EDBCFB-57AB-40DF-824D-65C278C3D8A6}"/>
              </a:ext>
            </a:extLst>
          </p:cNvPr>
          <p:cNvSpPr txBox="1">
            <a:spLocks/>
          </p:cNvSpPr>
          <p:nvPr/>
        </p:nvSpPr>
        <p:spPr>
          <a:xfrm>
            <a:off x="609600" y="5638800"/>
            <a:ext cx="10972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yertle.forward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(100)</a:t>
            </a:r>
          </a:p>
        </p:txBody>
      </p:sp>
    </p:spTree>
    <p:extLst>
      <p:ext uri="{BB962C8B-B14F-4D97-AF65-F5344CB8AC3E}">
        <p14:creationId xmlns:p14="http://schemas.microsoft.com/office/powerpoint/2010/main" val="40829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F4D1-655C-47A5-93FC-6C9F84E2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F9A2F-7954-4A0A-AD1C-E5010D21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book has a much longer list, but here are a few useful turtle methods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C18AF5-493C-49CE-83E5-8A9C47C6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17044"/>
              </p:ext>
            </p:extLst>
          </p:nvPr>
        </p:nvGraphicFramePr>
        <p:xfrm>
          <a:off x="685800" y="2834640"/>
          <a:ext cx="108204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05">
                  <a:extLst>
                    <a:ext uri="{9D8B030D-6E8A-4147-A177-3AD203B41FA5}">
                      <a16:colId xmlns:a16="http://schemas.microsoft.com/office/drawing/2014/main" val="1011919896"/>
                    </a:ext>
                  </a:extLst>
                </a:gridCol>
                <a:gridCol w="1387973">
                  <a:extLst>
                    <a:ext uri="{9D8B030D-6E8A-4147-A177-3AD203B41FA5}">
                      <a16:colId xmlns:a16="http://schemas.microsoft.com/office/drawing/2014/main" val="1661323809"/>
                    </a:ext>
                  </a:extLst>
                </a:gridCol>
                <a:gridCol w="5957322">
                  <a:extLst>
                    <a:ext uri="{9D8B030D-6E8A-4147-A177-3AD203B41FA5}">
                      <a16:colId xmlns:a16="http://schemas.microsoft.com/office/drawing/2014/main" val="2748890891"/>
                    </a:ext>
                  </a:extLst>
                </a:gridCol>
              </a:tblGrid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44033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Move forward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546136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backward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Move backward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12270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Turn counter-clockwise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375670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Turn clockwise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226246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Pick up the turtle's tail (to stop drawing)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344600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Put down the turtle's tail (to draw again)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019464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Return the angle the turtle is pointing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033125"/>
                  </a:ext>
                </a:extLst>
              </a:tr>
              <a:tr h="356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Return the position of the turtle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811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9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D09B-20C0-4A20-A7D6-DE3279A9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0C5D-E997-41BB-9B44-7A26DFCC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turtle to draw a square whose center is the center of the drawing space</a:t>
            </a:r>
          </a:p>
        </p:txBody>
      </p:sp>
    </p:spTree>
    <p:extLst>
      <p:ext uri="{BB962C8B-B14F-4D97-AF65-F5344CB8AC3E}">
        <p14:creationId xmlns:p14="http://schemas.microsoft.com/office/powerpoint/2010/main" val="204468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loops</a:t>
            </a:r>
          </a:p>
          <a:p>
            <a:r>
              <a:rPr lang="en-US" dirty="0"/>
              <a:t>Then, a work day for the first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Chapter 1 of the textbook</a:t>
            </a:r>
          </a:p>
          <a:p>
            <a:r>
              <a:rPr lang="en-US" dirty="0"/>
              <a:t>Come to class ready to program in IDLE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F77E-C42B-470C-97C3-E9DE00A9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Python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1D2A2F-0D58-4F21-BB19-5DEAEBF0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8378748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Developed by Guido van Rossum, beginning in 1989 in the Netherlands</a:t>
            </a:r>
          </a:p>
          <a:p>
            <a:pPr lvl="1"/>
            <a:r>
              <a:rPr lang="en-US" dirty="0"/>
              <a:t>Named after Monty Python's Flying Circus</a:t>
            </a:r>
          </a:p>
          <a:p>
            <a:r>
              <a:rPr lang="en-US" dirty="0"/>
              <a:t>First version was released in 1991 (v0.90)</a:t>
            </a:r>
          </a:p>
          <a:p>
            <a:pPr lvl="1"/>
            <a:r>
              <a:rPr lang="en-US" dirty="0"/>
              <a:t>Object-oriented</a:t>
            </a:r>
          </a:p>
          <a:p>
            <a:r>
              <a:rPr lang="en-US" dirty="0"/>
              <a:t>Version 1.0: 1994</a:t>
            </a:r>
          </a:p>
          <a:p>
            <a:pPr lvl="1"/>
            <a:r>
              <a:rPr lang="en-US" dirty="0"/>
              <a:t>Functional programming</a:t>
            </a:r>
          </a:p>
          <a:p>
            <a:r>
              <a:rPr lang="en-US" dirty="0"/>
              <a:t>Version 2.0: 2000</a:t>
            </a:r>
          </a:p>
          <a:p>
            <a:pPr lvl="1"/>
            <a:r>
              <a:rPr lang="en-US" dirty="0"/>
              <a:t>List comprehensions and garbage collection</a:t>
            </a:r>
          </a:p>
          <a:p>
            <a:r>
              <a:rPr lang="en-US" dirty="0"/>
              <a:t>Version 3.0: 2008</a:t>
            </a:r>
          </a:p>
          <a:p>
            <a:pPr lvl="1"/>
            <a:r>
              <a:rPr lang="en-US" dirty="0"/>
              <a:t>Fixed fundamental language design flaws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D2872-F83C-4DA7-83E3-914D5041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8" r="2" b="22959"/>
          <a:stretch/>
        </p:blipFill>
        <p:spPr>
          <a:xfrm>
            <a:off x="10697527" y="128698"/>
            <a:ext cx="1411771" cy="1159363"/>
          </a:xfrm>
          <a:prstGeom prst="rect">
            <a:avLst/>
          </a:prstGeom>
          <a:noFill/>
        </p:spPr>
      </p:pic>
      <p:pic>
        <p:nvPicPr>
          <p:cNvPr id="4" name="Content Placeholder 3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A64664B1-F775-4AFE-9927-097208080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" b="43217"/>
          <a:stretch/>
        </p:blipFill>
        <p:spPr>
          <a:xfrm>
            <a:off x="8686800" y="1781842"/>
            <a:ext cx="3015222" cy="247613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497ED-BBE9-4C16-86C5-04D2E6706BC3}"/>
              </a:ext>
            </a:extLst>
          </p:cNvPr>
          <p:cNvSpPr txBox="1"/>
          <p:nvPr/>
        </p:nvSpPr>
        <p:spPr>
          <a:xfrm>
            <a:off x="8686800" y="4306669"/>
            <a:ext cx="301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Guido van Rossum, 2006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"Benevolent dictator for life" until 2018</a:t>
            </a:r>
          </a:p>
        </p:txBody>
      </p:sp>
    </p:spTree>
    <p:extLst>
      <p:ext uri="{BB962C8B-B14F-4D97-AF65-F5344CB8AC3E}">
        <p14:creationId xmlns:p14="http://schemas.microsoft.com/office/powerpoint/2010/main" val="41799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D675-E0B5-4E4C-A3F8-37CE4A15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34F1-A32B-4597-9CCF-071B41FA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Python, everything is an object</a:t>
            </a:r>
          </a:p>
          <a:p>
            <a:r>
              <a:rPr lang="en-US" dirty="0"/>
              <a:t>But what is an object?!</a:t>
            </a:r>
          </a:p>
          <a:p>
            <a:r>
              <a:rPr lang="en-US" dirty="0"/>
              <a:t>Four properties:</a:t>
            </a:r>
          </a:p>
          <a:p>
            <a:pPr lvl="1"/>
            <a:r>
              <a:rPr lang="en-US" dirty="0"/>
              <a:t>Identity: Similar to a name</a:t>
            </a:r>
          </a:p>
          <a:p>
            <a:pPr lvl="1"/>
            <a:r>
              <a:rPr lang="en-US" dirty="0"/>
              <a:t>State: Values inside</a:t>
            </a:r>
          </a:p>
          <a:p>
            <a:pPr lvl="1"/>
            <a:r>
              <a:rPr lang="en-US" dirty="0"/>
              <a:t>Type: Classification of the object</a:t>
            </a:r>
          </a:p>
          <a:p>
            <a:pPr lvl="1"/>
            <a:r>
              <a:rPr lang="en-US" dirty="0"/>
              <a:t>Behavior: Stuff an object can do with its state, called methods</a:t>
            </a:r>
          </a:p>
        </p:txBody>
      </p:sp>
    </p:spTree>
    <p:extLst>
      <p:ext uri="{BB962C8B-B14F-4D97-AF65-F5344CB8AC3E}">
        <p14:creationId xmlns:p14="http://schemas.microsoft.com/office/powerpoint/2010/main" val="34705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E9FB-DE58-4B55-B958-BF34C7C2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8AD6-2B22-4178-A2BD-DC25A2BFB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object-oriented perspective, a </a:t>
            </a:r>
            <a:r>
              <a:rPr lang="en-US" b="1" dirty="0"/>
              <a:t>program</a:t>
            </a:r>
            <a:r>
              <a:rPr lang="en-US" dirty="0"/>
              <a:t> is a specification of objects and how they interact</a:t>
            </a:r>
          </a:p>
          <a:p>
            <a:r>
              <a:rPr lang="en-US" dirty="0"/>
              <a:t>Another way of looking at a program is a sequence of characters (Unicode, ASCII, other) that follow certain rules of structure</a:t>
            </a:r>
          </a:p>
        </p:txBody>
      </p:sp>
    </p:spTree>
    <p:extLst>
      <p:ext uri="{BB962C8B-B14F-4D97-AF65-F5344CB8AC3E}">
        <p14:creationId xmlns:p14="http://schemas.microsoft.com/office/powerpoint/2010/main" val="1662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E1DC-D62F-4D58-B4FB-8A9450D8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Linguistics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0CAF-D726-4101-AEA3-74067A87E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is composed of sentences made up of words that follow a certain grammar</a:t>
            </a:r>
          </a:p>
          <a:p>
            <a:pPr lvl="1"/>
            <a:r>
              <a:rPr lang="en-US" i="1" dirty="0"/>
              <a:t>&lt;subject&gt; &lt;predicate&gt;</a:t>
            </a:r>
          </a:p>
          <a:p>
            <a:r>
              <a:rPr lang="en-US" dirty="0"/>
              <a:t>Python is composed of programs made up of </a:t>
            </a:r>
            <a:r>
              <a:rPr lang="en-US" b="1" dirty="0"/>
              <a:t>tokens</a:t>
            </a:r>
            <a:r>
              <a:rPr lang="en-US" dirty="0"/>
              <a:t> that follow a certain grammar</a:t>
            </a:r>
          </a:p>
          <a:p>
            <a:r>
              <a:rPr lang="en-US" dirty="0"/>
              <a:t>There are five kinds of tokens in most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5825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E115-CB7C-4337-930B-C62A1AD3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2F4A8-A0F6-4F71-8473-E957D0DC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Literals</a:t>
            </a:r>
          </a:p>
          <a:p>
            <a:pPr lvl="1"/>
            <a:r>
              <a:rPr lang="en-US" dirty="0"/>
              <a:t>Values from some built-in type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Identifiers</a:t>
            </a:r>
          </a:p>
          <a:p>
            <a:pPr lvl="1"/>
            <a:r>
              <a:rPr lang="en-US" dirty="0"/>
              <a:t>Names used for things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Keywords</a:t>
            </a:r>
          </a:p>
          <a:p>
            <a:pPr lvl="1"/>
            <a:r>
              <a:rPr lang="en-US" dirty="0"/>
              <a:t>Identifiers with special meaning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Operators</a:t>
            </a:r>
          </a:p>
          <a:p>
            <a:pPr lvl="1"/>
            <a:r>
              <a:rPr lang="en-US" dirty="0"/>
              <a:t>Computational actions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Separators</a:t>
            </a:r>
          </a:p>
          <a:p>
            <a:pPr lvl="1"/>
            <a:r>
              <a:rPr lang="en-US" dirty="0"/>
              <a:t>Punctuation</a:t>
            </a:r>
          </a:p>
          <a:p>
            <a:pPr lvl="1"/>
            <a:endParaRPr lang="en-US" dirty="0"/>
          </a:p>
          <a:p>
            <a:r>
              <a:rPr lang="en-US" dirty="0"/>
              <a:t>White space also plays a role, as do comments</a:t>
            </a:r>
          </a:p>
        </p:txBody>
      </p:sp>
    </p:spTree>
    <p:extLst>
      <p:ext uri="{BB962C8B-B14F-4D97-AF65-F5344CB8AC3E}">
        <p14:creationId xmlns:p14="http://schemas.microsoft.com/office/powerpoint/2010/main" val="14439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12B9D0-4945-4B1A-8398-F3207D17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with IDLE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8DD05-632B-4752-8C59-C73FF8E2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2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1900</TotalTime>
  <Words>1657</Words>
  <Application>Microsoft Office PowerPoint</Application>
  <PresentationFormat>Widescreen</PresentationFormat>
  <Paragraphs>332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1800</vt:lpstr>
      <vt:lpstr>Last time</vt:lpstr>
      <vt:lpstr>Questions?</vt:lpstr>
      <vt:lpstr>About Python</vt:lpstr>
      <vt:lpstr>What is an object?</vt:lpstr>
      <vt:lpstr>Programs</vt:lpstr>
      <vt:lpstr>Linguistics</vt:lpstr>
      <vt:lpstr>Tokens</vt:lpstr>
      <vt:lpstr>Examples with IDLE</vt:lpstr>
      <vt:lpstr>IDLE</vt:lpstr>
      <vt:lpstr>Literals</vt:lpstr>
      <vt:lpstr>Let's start by using IDLE as a REPL</vt:lpstr>
      <vt:lpstr>Variables</vt:lpstr>
      <vt:lpstr>Changing the value of a variable</vt:lpstr>
      <vt:lpstr>Variable names</vt:lpstr>
      <vt:lpstr>Operators</vt:lpstr>
      <vt:lpstr>Order of operations</vt:lpstr>
      <vt:lpstr>Floating-point numbers</vt:lpstr>
      <vt:lpstr>Converting between integers and floating-point</vt:lpstr>
      <vt:lpstr>A Few Python Details</vt:lpstr>
      <vt:lpstr>Output</vt:lpstr>
      <vt:lpstr>Sequencing</vt:lpstr>
      <vt:lpstr>Case Sensitivity</vt:lpstr>
      <vt:lpstr>Whitespace</vt:lpstr>
      <vt:lpstr>Comments</vt:lpstr>
      <vt:lpstr>Comments</vt:lpstr>
      <vt:lpstr>Turtle</vt:lpstr>
      <vt:lpstr>Turtle</vt:lpstr>
      <vt:lpstr>Methods</vt:lpstr>
      <vt:lpstr>Turtle  methods</vt:lpstr>
      <vt:lpstr>Turtle practice</vt:lpstr>
      <vt:lpstr>Upcoming</vt:lpstr>
      <vt:lpstr>Next time…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177</dc:title>
  <dc:creator>Barry Wittman</dc:creator>
  <cp:lastModifiedBy>Wittman, Barry</cp:lastModifiedBy>
  <cp:revision>279</cp:revision>
  <dcterms:created xsi:type="dcterms:W3CDTF">2009-01-11T21:03:04Z</dcterms:created>
  <dcterms:modified xsi:type="dcterms:W3CDTF">2023-08-23T20:58:27Z</dcterms:modified>
</cp:coreProperties>
</file>